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handoutMasterIdLst>
    <p:handoutMasterId r:id="rId26"/>
  </p:handoutMasterIdLst>
  <p:sldIdLst>
    <p:sldId id="274" r:id="rId2"/>
    <p:sldId id="298" r:id="rId3"/>
    <p:sldId id="286" r:id="rId4"/>
    <p:sldId id="277" r:id="rId5"/>
    <p:sldId id="275" r:id="rId6"/>
    <p:sldId id="279" r:id="rId7"/>
    <p:sldId id="281" r:id="rId8"/>
    <p:sldId id="278" r:id="rId9"/>
    <p:sldId id="280" r:id="rId10"/>
    <p:sldId id="284" r:id="rId11"/>
    <p:sldId id="299" r:id="rId12"/>
    <p:sldId id="28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83" r:id="rId21"/>
    <p:sldId id="294" r:id="rId22"/>
    <p:sldId id="295" r:id="rId23"/>
    <p:sldId id="296" r:id="rId24"/>
    <p:sldId id="297" r:id="rId25"/>
  </p:sldIdLst>
  <p:sldSz cx="9906000" cy="6858000" type="A4"/>
  <p:notesSz cx="6858000" cy="9144000"/>
  <p:embeddedFontLst>
    <p:embeddedFont>
      <p:font typeface="나눔바른펜" panose="020B0600000101010101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mbria Math" panose="02040503050406030204" pitchFamily="18" charset="0"/>
      <p:regular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176" y="6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C8D0D-167E-42DC-BB6D-B71DE9EBB74B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B58EF54-DCF1-4247-9876-532AC9E8C055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변이 연산</a:t>
          </a:r>
          <a:endParaRPr lang="en-US" altLang="ko-KR" sz="2400" b="1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37467A8-5BAD-4551-BAC7-D72FED121EEF}" type="parTrans" cxnId="{3B9A6D9B-0420-4037-AD07-77110B16CDE0}">
      <dgm:prSet/>
      <dgm:spPr/>
      <dgm:t>
        <a:bodyPr/>
        <a:lstStyle/>
        <a:p>
          <a:pPr latinLnBrk="1"/>
          <a:endParaRPr lang="ko-KR" altLang="en-US" sz="140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B3FB7-18C4-432C-A785-98765746414A}" type="sibTrans" cxnId="{3B9A6D9B-0420-4037-AD07-77110B16CDE0}">
      <dgm:prSet custT="1"/>
      <dgm:spPr>
        <a:ln>
          <a:noFill/>
        </a:ln>
      </dgm:spPr>
      <dgm:t>
        <a:bodyPr/>
        <a:lstStyle/>
        <a:p>
          <a:pPr latinLnBrk="1"/>
          <a:r>
            <a: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rPr>
            <a:t>유전적 </a:t>
          </a:r>
          <a:endParaRPr lang="en-US" altLang="ko-KR" sz="1800" b="1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rPr>
            <a:t>다양성과</a:t>
          </a:r>
          <a:endParaRPr lang="en-US" altLang="ko-KR" sz="1800" b="1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1800" b="1" i="1" dirty="0">
              <a:latin typeface="나눔고딕" panose="020D0604000000000000" pitchFamily="50" charset="-127"/>
              <a:ea typeface="나눔고딕" panose="020D0604000000000000" pitchFamily="50" charset="-127"/>
            </a:rPr>
            <a:t>변이</a:t>
          </a:r>
        </a:p>
      </dgm:t>
    </dgm:pt>
    <dgm:pt modelId="{F4ADF96D-7839-4615-9D89-6A4E2D587EF9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적자 생존</a:t>
          </a:r>
        </a:p>
      </dgm:t>
    </dgm:pt>
    <dgm:pt modelId="{F32E4449-20B3-46A7-BFD3-874F3D328138}" type="parTrans" cxnId="{5EE35E54-059B-46EF-BE90-E24C89437A52}">
      <dgm:prSet/>
      <dgm:spPr/>
      <dgm:t>
        <a:bodyPr/>
        <a:lstStyle/>
        <a:p>
          <a:pPr latinLnBrk="1"/>
          <a:endParaRPr lang="ko-KR" altLang="en-US" sz="140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62B05A7-A1C0-484C-B0D9-538240AE3171}" type="sibTrans" cxnId="{5EE35E54-059B-46EF-BE90-E24C89437A52}">
      <dgm:prSet custT="1"/>
      <dgm:spPr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선택 연산</a:t>
          </a:r>
        </a:p>
      </dgm:t>
    </dgm:pt>
    <dgm:pt modelId="{DE91D01B-027D-4827-9D81-37BD3F98644E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교차 연산</a:t>
          </a:r>
        </a:p>
      </dgm:t>
    </dgm:pt>
    <dgm:pt modelId="{9E768943-6E36-48AB-8175-41D61F2355F6}" type="parTrans" cxnId="{FE2E6A32-4153-4477-8281-5EF603744F20}">
      <dgm:prSet/>
      <dgm:spPr/>
      <dgm:t>
        <a:bodyPr/>
        <a:lstStyle/>
        <a:p>
          <a:pPr latinLnBrk="1"/>
          <a:endParaRPr lang="ko-KR" altLang="en-US" sz="140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35C90A6-D3A9-41DA-BF5C-5D17322FE6FC}" type="sibTrans" cxnId="{FE2E6A32-4153-4477-8281-5EF603744F20}">
      <dgm:prSet custT="1"/>
      <dgm:spPr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자연 선택</a:t>
          </a:r>
        </a:p>
      </dgm:t>
    </dgm:pt>
    <dgm:pt modelId="{084852C3-F1BC-4332-AB5F-B3892F5F1957}">
      <dgm:prSet custT="1"/>
      <dgm:spPr/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종의 진화</a:t>
          </a:r>
        </a:p>
      </dgm:t>
    </dgm:pt>
    <dgm:pt modelId="{2B0E21F9-2C6D-48A0-9F12-3D198442A1BB}" type="parTrans" cxnId="{78C35B12-41A3-4E6A-9F14-782D3F816FA1}">
      <dgm:prSet/>
      <dgm:spPr/>
      <dgm:t>
        <a:bodyPr/>
        <a:lstStyle/>
        <a:p>
          <a:pPr latinLnBrk="1"/>
          <a:endParaRPr lang="ko-KR" altLang="en-US" sz="140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1D4B6D6-F66E-4554-B733-1E4F5ADC4351}" type="sibTrans" cxnId="{78C35B12-41A3-4E6A-9F14-782D3F816FA1}">
      <dgm:prSet custT="1"/>
      <dgm:spPr>
        <a:ln>
          <a:noFill/>
        </a:ln>
      </dgm:spPr>
      <dgm:t>
        <a:bodyPr/>
        <a:lstStyle/>
        <a:p>
          <a:pPr latinLnBrk="1"/>
          <a:r>
            <a:rPr lang="ko-KR" altLang="en-US" sz="2400" b="1" dirty="0" err="1">
              <a:latin typeface="나눔고딕" panose="020D0604000000000000" pitchFamily="50" charset="-127"/>
              <a:ea typeface="나눔고딕" panose="020D0604000000000000" pitchFamily="50" charset="-127"/>
            </a:rPr>
            <a:t>해집단</a:t>
          </a:r>
          <a:endParaRPr lang="en-US" altLang="ko-KR" sz="2400" b="1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진화</a:t>
          </a:r>
        </a:p>
      </dgm:t>
    </dgm:pt>
    <dgm:pt modelId="{EFC078C0-4B75-4890-9B73-F53D1BEB261A}" type="pres">
      <dgm:prSet presAssocID="{9A0C8D0D-167E-42DC-BB6D-B71DE9EBB74B}" presName="Name0" presStyleCnt="0">
        <dgm:presLayoutVars>
          <dgm:chMax/>
          <dgm:chPref/>
          <dgm:dir/>
          <dgm:animLvl val="lvl"/>
        </dgm:presLayoutVars>
      </dgm:prSet>
      <dgm:spPr/>
    </dgm:pt>
    <dgm:pt modelId="{B594A62D-D7DF-4D2C-9B47-595F33E93259}" type="pres">
      <dgm:prSet presAssocID="{7B58EF54-DCF1-4247-9876-532AC9E8C055}" presName="composite" presStyleCnt="0"/>
      <dgm:spPr/>
    </dgm:pt>
    <dgm:pt modelId="{9E0B2F44-FEA2-4B7A-B99D-9C2B6DF123F1}" type="pres">
      <dgm:prSet presAssocID="{7B58EF54-DCF1-4247-9876-532AC9E8C055}" presName="Parent1" presStyleLbl="node1" presStyleIdx="0" presStyleCnt="8" custLinFactX="43701" custLinFactNeighborX="100000" custLinFactNeighborY="0">
        <dgm:presLayoutVars>
          <dgm:chMax val="1"/>
          <dgm:chPref val="1"/>
          <dgm:bulletEnabled val="1"/>
        </dgm:presLayoutVars>
      </dgm:prSet>
      <dgm:spPr/>
    </dgm:pt>
    <dgm:pt modelId="{04B690DB-A19F-4457-95C9-615ED37E3E17}" type="pres">
      <dgm:prSet presAssocID="{7B58EF54-DCF1-4247-9876-532AC9E8C055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3B2887C-01A5-48ED-BECF-1D248B7BC8F5}" type="pres">
      <dgm:prSet presAssocID="{7B58EF54-DCF1-4247-9876-532AC9E8C055}" presName="BalanceSpacing" presStyleCnt="0"/>
      <dgm:spPr/>
    </dgm:pt>
    <dgm:pt modelId="{32C3A8F2-4729-4CE7-8646-EFFB9E9CE4F1}" type="pres">
      <dgm:prSet presAssocID="{7B58EF54-DCF1-4247-9876-532AC9E8C055}" presName="BalanceSpacing1" presStyleCnt="0"/>
      <dgm:spPr/>
    </dgm:pt>
    <dgm:pt modelId="{F6C37B60-ABD2-4388-ACD0-39177F6F5C05}" type="pres">
      <dgm:prSet presAssocID="{7A0B3FB7-18C4-432C-A785-98765746414A}" presName="Accent1Text" presStyleLbl="node1" presStyleIdx="1" presStyleCnt="8" custLinFactNeighborX="-74603" custLinFactNeighborY="0"/>
      <dgm:spPr/>
    </dgm:pt>
    <dgm:pt modelId="{C9BD366F-BC97-45D1-8961-99416AFC8C99}" type="pres">
      <dgm:prSet presAssocID="{7A0B3FB7-18C4-432C-A785-98765746414A}" presName="spaceBetweenRectangles" presStyleCnt="0"/>
      <dgm:spPr/>
    </dgm:pt>
    <dgm:pt modelId="{A632A3F7-FC1D-494F-9444-3D75E350164D}" type="pres">
      <dgm:prSet presAssocID="{F4ADF96D-7839-4615-9D89-6A4E2D587EF9}" presName="composite" presStyleCnt="0"/>
      <dgm:spPr/>
    </dgm:pt>
    <dgm:pt modelId="{5512FA39-E247-4B4F-96CC-A8C05FB951E3}" type="pres">
      <dgm:prSet presAssocID="{F4ADF96D-7839-4615-9D89-6A4E2D587EF9}" presName="Parent1" presStyleLbl="node1" presStyleIdx="2" presStyleCnt="8" custLinFactNeighborX="-74603" custLinFactNeighborY="0">
        <dgm:presLayoutVars>
          <dgm:chMax val="1"/>
          <dgm:chPref val="1"/>
          <dgm:bulletEnabled val="1"/>
        </dgm:presLayoutVars>
      </dgm:prSet>
      <dgm:spPr/>
    </dgm:pt>
    <dgm:pt modelId="{CEE546E5-17C8-437D-8C0B-341160782806}" type="pres">
      <dgm:prSet presAssocID="{F4ADF96D-7839-4615-9D89-6A4E2D587EF9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573C337-BA20-4EE8-A6C9-DF2AB8C436D7}" type="pres">
      <dgm:prSet presAssocID="{F4ADF96D-7839-4615-9D89-6A4E2D587EF9}" presName="BalanceSpacing" presStyleCnt="0"/>
      <dgm:spPr/>
    </dgm:pt>
    <dgm:pt modelId="{F833D610-43B8-408D-BF29-A9EF6CEAAF12}" type="pres">
      <dgm:prSet presAssocID="{F4ADF96D-7839-4615-9D89-6A4E2D587EF9}" presName="BalanceSpacing1" presStyleCnt="0"/>
      <dgm:spPr/>
    </dgm:pt>
    <dgm:pt modelId="{21F06A8C-9410-49E6-B615-A087C4B1C1A1}" type="pres">
      <dgm:prSet presAssocID="{062B05A7-A1C0-484C-B0D9-538240AE3171}" presName="Accent1Text" presStyleLbl="node1" presStyleIdx="3" presStyleCnt="8" custLinFactX="43701" custLinFactNeighborX="100000" custLinFactNeighborY="0"/>
      <dgm:spPr/>
    </dgm:pt>
    <dgm:pt modelId="{23439E71-1AFD-453A-B00A-7B82073E7A67}" type="pres">
      <dgm:prSet presAssocID="{062B05A7-A1C0-484C-B0D9-538240AE3171}" presName="spaceBetweenRectangles" presStyleCnt="0"/>
      <dgm:spPr/>
    </dgm:pt>
    <dgm:pt modelId="{6D4FCA32-43AA-4BD6-9EE8-DA6354CD3053}" type="pres">
      <dgm:prSet presAssocID="{DE91D01B-027D-4827-9D81-37BD3F98644E}" presName="composite" presStyleCnt="0"/>
      <dgm:spPr/>
    </dgm:pt>
    <dgm:pt modelId="{18F81AD3-977D-49AB-BEF3-855ACB30F3BC}" type="pres">
      <dgm:prSet presAssocID="{DE91D01B-027D-4827-9D81-37BD3F98644E}" presName="Parent1" presStyleLbl="node1" presStyleIdx="4" presStyleCnt="8" custLinFactX="43701" custLinFactNeighborX="100000" custLinFactNeighborY="0">
        <dgm:presLayoutVars>
          <dgm:chMax val="1"/>
          <dgm:chPref val="1"/>
          <dgm:bulletEnabled val="1"/>
        </dgm:presLayoutVars>
      </dgm:prSet>
      <dgm:spPr/>
    </dgm:pt>
    <dgm:pt modelId="{679E5F0C-D1D8-4F16-9BDD-5397307D0998}" type="pres">
      <dgm:prSet presAssocID="{DE91D01B-027D-4827-9D81-37BD3F98644E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06D7B92-4E96-420E-802A-7172EC286D14}" type="pres">
      <dgm:prSet presAssocID="{DE91D01B-027D-4827-9D81-37BD3F98644E}" presName="BalanceSpacing" presStyleCnt="0"/>
      <dgm:spPr/>
    </dgm:pt>
    <dgm:pt modelId="{B8E97276-0563-47B7-A970-E38050C2261A}" type="pres">
      <dgm:prSet presAssocID="{DE91D01B-027D-4827-9D81-37BD3F98644E}" presName="BalanceSpacing1" presStyleCnt="0"/>
      <dgm:spPr/>
    </dgm:pt>
    <dgm:pt modelId="{700E18F7-1DC8-4D1E-A835-22A23EC7255B}" type="pres">
      <dgm:prSet presAssocID="{035C90A6-D3A9-41DA-BF5C-5D17322FE6FC}" presName="Accent1Text" presStyleLbl="node1" presStyleIdx="5" presStyleCnt="8" custLinFactNeighborX="-74603" custLinFactNeighborY="0"/>
      <dgm:spPr/>
    </dgm:pt>
    <dgm:pt modelId="{69DC0200-8BE8-4A8E-8AA2-3E8B5FA5F2BE}" type="pres">
      <dgm:prSet presAssocID="{035C90A6-D3A9-41DA-BF5C-5D17322FE6FC}" presName="spaceBetweenRectangles" presStyleCnt="0"/>
      <dgm:spPr/>
    </dgm:pt>
    <dgm:pt modelId="{63327BE6-8DB9-478D-95C4-AA12467FDA75}" type="pres">
      <dgm:prSet presAssocID="{084852C3-F1BC-4332-AB5F-B3892F5F1957}" presName="composite" presStyleCnt="0"/>
      <dgm:spPr/>
    </dgm:pt>
    <dgm:pt modelId="{5D507D75-A756-4B31-A0AB-A1372F64DCD7}" type="pres">
      <dgm:prSet presAssocID="{084852C3-F1BC-4332-AB5F-B3892F5F1957}" presName="Parent1" presStyleLbl="node1" presStyleIdx="6" presStyleCnt="8" custLinFactNeighborX="-74603" custLinFactNeighborY="0">
        <dgm:presLayoutVars>
          <dgm:chMax val="1"/>
          <dgm:chPref val="1"/>
          <dgm:bulletEnabled val="1"/>
        </dgm:presLayoutVars>
      </dgm:prSet>
      <dgm:spPr/>
    </dgm:pt>
    <dgm:pt modelId="{41338AA5-73AD-48BB-B6AE-5D1B325AD5FC}" type="pres">
      <dgm:prSet presAssocID="{084852C3-F1BC-4332-AB5F-B3892F5F1957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286EC35-5A4E-44DF-95E7-4A311E4348D1}" type="pres">
      <dgm:prSet presAssocID="{084852C3-F1BC-4332-AB5F-B3892F5F1957}" presName="BalanceSpacing" presStyleCnt="0"/>
      <dgm:spPr/>
    </dgm:pt>
    <dgm:pt modelId="{B90F22DE-507C-4921-AD17-2D18D345F8E6}" type="pres">
      <dgm:prSet presAssocID="{084852C3-F1BC-4332-AB5F-B3892F5F1957}" presName="BalanceSpacing1" presStyleCnt="0"/>
      <dgm:spPr/>
    </dgm:pt>
    <dgm:pt modelId="{48BF1099-B527-43D7-B801-505A601656F9}" type="pres">
      <dgm:prSet presAssocID="{81D4B6D6-F66E-4554-B733-1E4F5ADC4351}" presName="Accent1Text" presStyleLbl="node1" presStyleIdx="7" presStyleCnt="8" custLinFactX="43701" custLinFactNeighborX="100000" custLinFactNeighborY="0"/>
      <dgm:spPr/>
    </dgm:pt>
  </dgm:ptLst>
  <dgm:cxnLst>
    <dgm:cxn modelId="{78C35B12-41A3-4E6A-9F14-782D3F816FA1}" srcId="{9A0C8D0D-167E-42DC-BB6D-B71DE9EBB74B}" destId="{084852C3-F1BC-4332-AB5F-B3892F5F1957}" srcOrd="3" destOrd="0" parTransId="{2B0E21F9-2C6D-48A0-9F12-3D198442A1BB}" sibTransId="{81D4B6D6-F66E-4554-B733-1E4F5ADC4351}"/>
    <dgm:cxn modelId="{64A06317-3CBD-442B-A0EA-A6A506CF2154}" type="presOf" srcId="{035C90A6-D3A9-41DA-BF5C-5D17322FE6FC}" destId="{700E18F7-1DC8-4D1E-A835-22A23EC7255B}" srcOrd="0" destOrd="0" presId="urn:microsoft.com/office/officeart/2008/layout/AlternatingHexagons"/>
    <dgm:cxn modelId="{6DB66723-168F-47DD-B84B-4267D2E0DFC4}" type="presOf" srcId="{7B58EF54-DCF1-4247-9876-532AC9E8C055}" destId="{9E0B2F44-FEA2-4B7A-B99D-9C2B6DF123F1}" srcOrd="0" destOrd="0" presId="urn:microsoft.com/office/officeart/2008/layout/AlternatingHexagons"/>
    <dgm:cxn modelId="{1F82192E-38BA-43A5-82EF-5AD9F4E94268}" type="presOf" srcId="{81D4B6D6-F66E-4554-B733-1E4F5ADC4351}" destId="{48BF1099-B527-43D7-B801-505A601656F9}" srcOrd="0" destOrd="0" presId="urn:microsoft.com/office/officeart/2008/layout/AlternatingHexagons"/>
    <dgm:cxn modelId="{FE2E6A32-4153-4477-8281-5EF603744F20}" srcId="{9A0C8D0D-167E-42DC-BB6D-B71DE9EBB74B}" destId="{DE91D01B-027D-4827-9D81-37BD3F98644E}" srcOrd="2" destOrd="0" parTransId="{9E768943-6E36-48AB-8175-41D61F2355F6}" sibTransId="{035C90A6-D3A9-41DA-BF5C-5D17322FE6FC}"/>
    <dgm:cxn modelId="{A31C363C-0314-41C2-9103-5E571517C532}" type="presOf" srcId="{7A0B3FB7-18C4-432C-A785-98765746414A}" destId="{F6C37B60-ABD2-4388-ACD0-39177F6F5C05}" srcOrd="0" destOrd="0" presId="urn:microsoft.com/office/officeart/2008/layout/AlternatingHexagons"/>
    <dgm:cxn modelId="{6A46E43F-095C-4F3F-899A-B4103C362951}" type="presOf" srcId="{084852C3-F1BC-4332-AB5F-B3892F5F1957}" destId="{5D507D75-A756-4B31-A0AB-A1372F64DCD7}" srcOrd="0" destOrd="0" presId="urn:microsoft.com/office/officeart/2008/layout/AlternatingHexagons"/>
    <dgm:cxn modelId="{7C266C47-602F-4DA2-988B-C8DC617E0BDA}" type="presOf" srcId="{F4ADF96D-7839-4615-9D89-6A4E2D587EF9}" destId="{5512FA39-E247-4B4F-96CC-A8C05FB951E3}" srcOrd="0" destOrd="0" presId="urn:microsoft.com/office/officeart/2008/layout/AlternatingHexagons"/>
    <dgm:cxn modelId="{39C37969-EAB5-4C93-9389-ED4DAF255F17}" type="presOf" srcId="{DE91D01B-027D-4827-9D81-37BD3F98644E}" destId="{18F81AD3-977D-49AB-BEF3-855ACB30F3BC}" srcOrd="0" destOrd="0" presId="urn:microsoft.com/office/officeart/2008/layout/AlternatingHexagons"/>
    <dgm:cxn modelId="{5EE35E54-059B-46EF-BE90-E24C89437A52}" srcId="{9A0C8D0D-167E-42DC-BB6D-B71DE9EBB74B}" destId="{F4ADF96D-7839-4615-9D89-6A4E2D587EF9}" srcOrd="1" destOrd="0" parTransId="{F32E4449-20B3-46A7-BFD3-874F3D328138}" sibTransId="{062B05A7-A1C0-484C-B0D9-538240AE3171}"/>
    <dgm:cxn modelId="{2B835F81-5E46-4EE5-A18E-D6E63274A02A}" type="presOf" srcId="{9A0C8D0D-167E-42DC-BB6D-B71DE9EBB74B}" destId="{EFC078C0-4B75-4890-9B73-F53D1BEB261A}" srcOrd="0" destOrd="0" presId="urn:microsoft.com/office/officeart/2008/layout/AlternatingHexagons"/>
    <dgm:cxn modelId="{3B9A6D9B-0420-4037-AD07-77110B16CDE0}" srcId="{9A0C8D0D-167E-42DC-BB6D-B71DE9EBB74B}" destId="{7B58EF54-DCF1-4247-9876-532AC9E8C055}" srcOrd="0" destOrd="0" parTransId="{937467A8-5BAD-4551-BAC7-D72FED121EEF}" sibTransId="{7A0B3FB7-18C4-432C-A785-98765746414A}"/>
    <dgm:cxn modelId="{C55D0AD3-E3DC-4FF3-9DF7-EC06E27609F6}" type="presOf" srcId="{062B05A7-A1C0-484C-B0D9-538240AE3171}" destId="{21F06A8C-9410-49E6-B615-A087C4B1C1A1}" srcOrd="0" destOrd="0" presId="urn:microsoft.com/office/officeart/2008/layout/AlternatingHexagons"/>
    <dgm:cxn modelId="{A40E116A-1786-4A22-B6D0-858D05F7CC9C}" type="presParOf" srcId="{EFC078C0-4B75-4890-9B73-F53D1BEB261A}" destId="{B594A62D-D7DF-4D2C-9B47-595F33E93259}" srcOrd="0" destOrd="0" presId="urn:microsoft.com/office/officeart/2008/layout/AlternatingHexagons"/>
    <dgm:cxn modelId="{12AD8842-47F3-4522-AD33-55BC16493CAA}" type="presParOf" srcId="{B594A62D-D7DF-4D2C-9B47-595F33E93259}" destId="{9E0B2F44-FEA2-4B7A-B99D-9C2B6DF123F1}" srcOrd="0" destOrd="0" presId="urn:microsoft.com/office/officeart/2008/layout/AlternatingHexagons"/>
    <dgm:cxn modelId="{378033C5-E383-43C8-8625-247208C26188}" type="presParOf" srcId="{B594A62D-D7DF-4D2C-9B47-595F33E93259}" destId="{04B690DB-A19F-4457-95C9-615ED37E3E17}" srcOrd="1" destOrd="0" presId="urn:microsoft.com/office/officeart/2008/layout/AlternatingHexagons"/>
    <dgm:cxn modelId="{A65CE91B-6037-477B-9F3B-1470B2AF895A}" type="presParOf" srcId="{B594A62D-D7DF-4D2C-9B47-595F33E93259}" destId="{C3B2887C-01A5-48ED-BECF-1D248B7BC8F5}" srcOrd="2" destOrd="0" presId="urn:microsoft.com/office/officeart/2008/layout/AlternatingHexagons"/>
    <dgm:cxn modelId="{829985B7-F920-4F2F-AB0D-A636BAB2B816}" type="presParOf" srcId="{B594A62D-D7DF-4D2C-9B47-595F33E93259}" destId="{32C3A8F2-4729-4CE7-8646-EFFB9E9CE4F1}" srcOrd="3" destOrd="0" presId="urn:microsoft.com/office/officeart/2008/layout/AlternatingHexagons"/>
    <dgm:cxn modelId="{23E25CFC-9163-4ACD-B4EF-DB1EEF3B9DD3}" type="presParOf" srcId="{B594A62D-D7DF-4D2C-9B47-595F33E93259}" destId="{F6C37B60-ABD2-4388-ACD0-39177F6F5C05}" srcOrd="4" destOrd="0" presId="urn:microsoft.com/office/officeart/2008/layout/AlternatingHexagons"/>
    <dgm:cxn modelId="{B9D43E97-9E78-43EB-BDAD-4AA9B133A606}" type="presParOf" srcId="{EFC078C0-4B75-4890-9B73-F53D1BEB261A}" destId="{C9BD366F-BC97-45D1-8961-99416AFC8C99}" srcOrd="1" destOrd="0" presId="urn:microsoft.com/office/officeart/2008/layout/AlternatingHexagons"/>
    <dgm:cxn modelId="{75A77C90-2F3C-494C-9742-FF446996E436}" type="presParOf" srcId="{EFC078C0-4B75-4890-9B73-F53D1BEB261A}" destId="{A632A3F7-FC1D-494F-9444-3D75E350164D}" srcOrd="2" destOrd="0" presId="urn:microsoft.com/office/officeart/2008/layout/AlternatingHexagons"/>
    <dgm:cxn modelId="{64DFF257-0615-4D1B-A34D-61C730211472}" type="presParOf" srcId="{A632A3F7-FC1D-494F-9444-3D75E350164D}" destId="{5512FA39-E247-4B4F-96CC-A8C05FB951E3}" srcOrd="0" destOrd="0" presId="urn:microsoft.com/office/officeart/2008/layout/AlternatingHexagons"/>
    <dgm:cxn modelId="{74BFCD2A-6837-471B-85F4-10E45504E886}" type="presParOf" srcId="{A632A3F7-FC1D-494F-9444-3D75E350164D}" destId="{CEE546E5-17C8-437D-8C0B-341160782806}" srcOrd="1" destOrd="0" presId="urn:microsoft.com/office/officeart/2008/layout/AlternatingHexagons"/>
    <dgm:cxn modelId="{A5356782-6264-4B58-9133-91D92C29D7C5}" type="presParOf" srcId="{A632A3F7-FC1D-494F-9444-3D75E350164D}" destId="{4573C337-BA20-4EE8-A6C9-DF2AB8C436D7}" srcOrd="2" destOrd="0" presId="urn:microsoft.com/office/officeart/2008/layout/AlternatingHexagons"/>
    <dgm:cxn modelId="{578A2FAF-A1C8-4481-A955-7C35FC7DF9E8}" type="presParOf" srcId="{A632A3F7-FC1D-494F-9444-3D75E350164D}" destId="{F833D610-43B8-408D-BF29-A9EF6CEAAF12}" srcOrd="3" destOrd="0" presId="urn:microsoft.com/office/officeart/2008/layout/AlternatingHexagons"/>
    <dgm:cxn modelId="{D7C4779B-073F-4CCD-A20A-24B65CB01420}" type="presParOf" srcId="{A632A3F7-FC1D-494F-9444-3D75E350164D}" destId="{21F06A8C-9410-49E6-B615-A087C4B1C1A1}" srcOrd="4" destOrd="0" presId="urn:microsoft.com/office/officeart/2008/layout/AlternatingHexagons"/>
    <dgm:cxn modelId="{CB52E59C-2AC6-406B-A2CF-D9CB8A2C1D37}" type="presParOf" srcId="{EFC078C0-4B75-4890-9B73-F53D1BEB261A}" destId="{23439E71-1AFD-453A-B00A-7B82073E7A67}" srcOrd="3" destOrd="0" presId="urn:microsoft.com/office/officeart/2008/layout/AlternatingHexagons"/>
    <dgm:cxn modelId="{AFCF69D5-422D-4C76-BB61-3B0EBF73BA9F}" type="presParOf" srcId="{EFC078C0-4B75-4890-9B73-F53D1BEB261A}" destId="{6D4FCA32-43AA-4BD6-9EE8-DA6354CD3053}" srcOrd="4" destOrd="0" presId="urn:microsoft.com/office/officeart/2008/layout/AlternatingHexagons"/>
    <dgm:cxn modelId="{964E4570-25B3-4BE3-A8DD-F6C72DAA7CD8}" type="presParOf" srcId="{6D4FCA32-43AA-4BD6-9EE8-DA6354CD3053}" destId="{18F81AD3-977D-49AB-BEF3-855ACB30F3BC}" srcOrd="0" destOrd="0" presId="urn:microsoft.com/office/officeart/2008/layout/AlternatingHexagons"/>
    <dgm:cxn modelId="{BD83A6DA-3977-4250-873A-530187B418C9}" type="presParOf" srcId="{6D4FCA32-43AA-4BD6-9EE8-DA6354CD3053}" destId="{679E5F0C-D1D8-4F16-9BDD-5397307D0998}" srcOrd="1" destOrd="0" presId="urn:microsoft.com/office/officeart/2008/layout/AlternatingHexagons"/>
    <dgm:cxn modelId="{2FDC1010-0140-4C29-B5FA-CA2D9A96DAFE}" type="presParOf" srcId="{6D4FCA32-43AA-4BD6-9EE8-DA6354CD3053}" destId="{106D7B92-4E96-420E-802A-7172EC286D14}" srcOrd="2" destOrd="0" presId="urn:microsoft.com/office/officeart/2008/layout/AlternatingHexagons"/>
    <dgm:cxn modelId="{68B354A0-2622-470A-8BEE-6F7A13FAAD46}" type="presParOf" srcId="{6D4FCA32-43AA-4BD6-9EE8-DA6354CD3053}" destId="{B8E97276-0563-47B7-A970-E38050C2261A}" srcOrd="3" destOrd="0" presId="urn:microsoft.com/office/officeart/2008/layout/AlternatingHexagons"/>
    <dgm:cxn modelId="{78C80171-F61C-4194-AAC2-7E816B4058AC}" type="presParOf" srcId="{6D4FCA32-43AA-4BD6-9EE8-DA6354CD3053}" destId="{700E18F7-1DC8-4D1E-A835-22A23EC7255B}" srcOrd="4" destOrd="0" presId="urn:microsoft.com/office/officeart/2008/layout/AlternatingHexagons"/>
    <dgm:cxn modelId="{E6D354A0-EFA7-4025-B4D4-D162AE32EC90}" type="presParOf" srcId="{EFC078C0-4B75-4890-9B73-F53D1BEB261A}" destId="{69DC0200-8BE8-4A8E-8AA2-3E8B5FA5F2BE}" srcOrd="5" destOrd="0" presId="urn:microsoft.com/office/officeart/2008/layout/AlternatingHexagons"/>
    <dgm:cxn modelId="{C1487117-48E0-4D73-B465-E2EF06ED4180}" type="presParOf" srcId="{EFC078C0-4B75-4890-9B73-F53D1BEB261A}" destId="{63327BE6-8DB9-478D-95C4-AA12467FDA75}" srcOrd="6" destOrd="0" presId="urn:microsoft.com/office/officeart/2008/layout/AlternatingHexagons"/>
    <dgm:cxn modelId="{B60D7B98-5930-4FA5-A887-7C85913D3C0F}" type="presParOf" srcId="{63327BE6-8DB9-478D-95C4-AA12467FDA75}" destId="{5D507D75-A756-4B31-A0AB-A1372F64DCD7}" srcOrd="0" destOrd="0" presId="urn:microsoft.com/office/officeart/2008/layout/AlternatingHexagons"/>
    <dgm:cxn modelId="{FAD70E1B-42C0-4FEA-BD31-7A4D69E725BA}" type="presParOf" srcId="{63327BE6-8DB9-478D-95C4-AA12467FDA75}" destId="{41338AA5-73AD-48BB-B6AE-5D1B325AD5FC}" srcOrd="1" destOrd="0" presId="urn:microsoft.com/office/officeart/2008/layout/AlternatingHexagons"/>
    <dgm:cxn modelId="{2456AFCA-0B7F-4436-AB88-4CD7599DFFFD}" type="presParOf" srcId="{63327BE6-8DB9-478D-95C4-AA12467FDA75}" destId="{4286EC35-5A4E-44DF-95E7-4A311E4348D1}" srcOrd="2" destOrd="0" presId="urn:microsoft.com/office/officeart/2008/layout/AlternatingHexagons"/>
    <dgm:cxn modelId="{9FCF6123-2235-4D4C-B55A-9AD2DD5D32A8}" type="presParOf" srcId="{63327BE6-8DB9-478D-95C4-AA12467FDA75}" destId="{B90F22DE-507C-4921-AD17-2D18D345F8E6}" srcOrd="3" destOrd="0" presId="urn:microsoft.com/office/officeart/2008/layout/AlternatingHexagons"/>
    <dgm:cxn modelId="{6ECD38C5-9050-439A-BBC9-6DCA60EAA0AD}" type="presParOf" srcId="{63327BE6-8DB9-478D-95C4-AA12467FDA75}" destId="{48BF1099-B527-43D7-B801-505A601656F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F44-FEA2-4B7A-B99D-9C2B6DF123F1}">
      <dsp:nvSpPr>
        <dsp:cNvPr id="0" name=""/>
        <dsp:cNvSpPr/>
      </dsp:nvSpPr>
      <dsp:spPr>
        <a:xfrm rot="5400000">
          <a:off x="6520101" y="98793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변이 연산</a:t>
          </a:r>
          <a:endParaRPr lang="en-US" altLang="ko-KR" sz="2400" b="1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 rot="-5400000">
        <a:off x="6819548" y="234403"/>
        <a:ext cx="894050" cy="1027643"/>
      </dsp:txXfrm>
    </dsp:sp>
    <dsp:sp modelId="{04B690DB-A19F-4457-95C9-615ED37E3E17}">
      <dsp:nvSpPr>
        <dsp:cNvPr id="0" name=""/>
        <dsp:cNvSpPr/>
      </dsp:nvSpPr>
      <dsp:spPr>
        <a:xfrm>
          <a:off x="6088940" y="300340"/>
          <a:ext cx="1666127" cy="89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37B60-ABD2-4388-ACD0-39177F6F5C05}">
      <dsp:nvSpPr>
        <dsp:cNvPr id="0" name=""/>
        <dsp:cNvSpPr/>
      </dsp:nvSpPr>
      <dsp:spPr>
        <a:xfrm rot="5400000">
          <a:off x="2281861" y="98793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유전적 </a:t>
          </a:r>
          <a:endParaRPr lang="en-US" altLang="ko-KR" sz="1800" b="1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다양성과</a:t>
          </a:r>
          <a:endParaRPr lang="en-US" altLang="ko-KR" sz="1800" b="1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i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변이</a:t>
          </a:r>
        </a:p>
      </dsp:txBody>
      <dsp:txXfrm rot="-5400000">
        <a:off x="2581308" y="234403"/>
        <a:ext cx="894050" cy="1027643"/>
      </dsp:txXfrm>
    </dsp:sp>
    <dsp:sp modelId="{5512FA39-E247-4B4F-96CC-A8C05FB951E3}">
      <dsp:nvSpPr>
        <dsp:cNvPr id="0" name=""/>
        <dsp:cNvSpPr/>
      </dsp:nvSpPr>
      <dsp:spPr>
        <a:xfrm rot="5400000">
          <a:off x="2980559" y="1366005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적자 생존</a:t>
          </a:r>
        </a:p>
      </dsp:txBody>
      <dsp:txXfrm rot="-5400000">
        <a:off x="3280006" y="1501615"/>
        <a:ext cx="894050" cy="1027643"/>
      </dsp:txXfrm>
    </dsp:sp>
    <dsp:sp modelId="{CEE546E5-17C8-437D-8C0B-341160782806}">
      <dsp:nvSpPr>
        <dsp:cNvPr id="0" name=""/>
        <dsp:cNvSpPr/>
      </dsp:nvSpPr>
      <dsp:spPr>
        <a:xfrm>
          <a:off x="2380464" y="1567552"/>
          <a:ext cx="1612381" cy="89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06A8C-9410-49E6-B615-A087C4B1C1A1}">
      <dsp:nvSpPr>
        <dsp:cNvPr id="0" name=""/>
        <dsp:cNvSpPr/>
      </dsp:nvSpPr>
      <dsp:spPr>
        <a:xfrm rot="5400000">
          <a:off x="7218799" y="1366005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선택 연산</a:t>
          </a:r>
        </a:p>
      </dsp:txBody>
      <dsp:txXfrm rot="-5400000">
        <a:off x="7518246" y="1501615"/>
        <a:ext cx="894050" cy="1027643"/>
      </dsp:txXfrm>
    </dsp:sp>
    <dsp:sp modelId="{18F81AD3-977D-49AB-BEF3-855ACB30F3BC}">
      <dsp:nvSpPr>
        <dsp:cNvPr id="0" name=""/>
        <dsp:cNvSpPr/>
      </dsp:nvSpPr>
      <dsp:spPr>
        <a:xfrm rot="5400000">
          <a:off x="6520101" y="2633217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교차 연산</a:t>
          </a:r>
        </a:p>
      </dsp:txBody>
      <dsp:txXfrm rot="-5400000">
        <a:off x="6819548" y="2768827"/>
        <a:ext cx="894050" cy="1027643"/>
      </dsp:txXfrm>
    </dsp:sp>
    <dsp:sp modelId="{679E5F0C-D1D8-4F16-9BDD-5397307D0998}">
      <dsp:nvSpPr>
        <dsp:cNvPr id="0" name=""/>
        <dsp:cNvSpPr/>
      </dsp:nvSpPr>
      <dsp:spPr>
        <a:xfrm>
          <a:off x="6088940" y="2834764"/>
          <a:ext cx="1666127" cy="89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E18F7-1DC8-4D1E-A835-22A23EC7255B}">
      <dsp:nvSpPr>
        <dsp:cNvPr id="0" name=""/>
        <dsp:cNvSpPr/>
      </dsp:nvSpPr>
      <dsp:spPr>
        <a:xfrm rot="5400000">
          <a:off x="2281861" y="2633217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자연 선택</a:t>
          </a:r>
        </a:p>
      </dsp:txBody>
      <dsp:txXfrm rot="-5400000">
        <a:off x="2581308" y="2768827"/>
        <a:ext cx="894050" cy="1027643"/>
      </dsp:txXfrm>
    </dsp:sp>
    <dsp:sp modelId="{5D507D75-A756-4B31-A0AB-A1372F64DCD7}">
      <dsp:nvSpPr>
        <dsp:cNvPr id="0" name=""/>
        <dsp:cNvSpPr/>
      </dsp:nvSpPr>
      <dsp:spPr>
        <a:xfrm rot="5400000">
          <a:off x="2980559" y="3900429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종의 진화</a:t>
          </a:r>
        </a:p>
      </dsp:txBody>
      <dsp:txXfrm rot="-5400000">
        <a:off x="3280006" y="4036039"/>
        <a:ext cx="894050" cy="1027643"/>
      </dsp:txXfrm>
    </dsp:sp>
    <dsp:sp modelId="{41338AA5-73AD-48BB-B6AE-5D1B325AD5FC}">
      <dsp:nvSpPr>
        <dsp:cNvPr id="0" name=""/>
        <dsp:cNvSpPr/>
      </dsp:nvSpPr>
      <dsp:spPr>
        <a:xfrm>
          <a:off x="2380464" y="4101976"/>
          <a:ext cx="1612381" cy="89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F1099-B527-43D7-B801-505A601656F9}">
      <dsp:nvSpPr>
        <dsp:cNvPr id="0" name=""/>
        <dsp:cNvSpPr/>
      </dsp:nvSpPr>
      <dsp:spPr>
        <a:xfrm rot="5400000">
          <a:off x="7218799" y="3900429"/>
          <a:ext cx="1492945" cy="129886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해집단</a:t>
          </a:r>
          <a:endParaRPr lang="en-US" altLang="ko-KR" sz="2400" b="1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진화</a:t>
          </a:r>
        </a:p>
      </dsp:txBody>
      <dsp:txXfrm rot="-5400000">
        <a:off x="7518246" y="4036039"/>
        <a:ext cx="894050" cy="1027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12/10/2020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0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8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8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3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597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1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47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2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7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12/10/2020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1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23E8CE-7F8B-4AE8-90F3-37B0528FE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" r="12786"/>
          <a:stretch/>
        </p:blipFill>
        <p:spPr>
          <a:xfrm>
            <a:off x="0" y="0"/>
            <a:ext cx="9906000" cy="6872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04" y="374709"/>
            <a:ext cx="8409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62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Genetic Algorithm: to the Real World</a:t>
            </a:r>
          </a:p>
          <a:p>
            <a:r>
              <a:rPr lang="ko-KR" altLang="en-US" sz="3600" b="1" i="1" spc="-162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유전 알고리즘</a:t>
            </a:r>
            <a:r>
              <a:rPr lang="en-US" altLang="ko-KR" sz="3600" b="1" i="1" spc="-162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; </a:t>
            </a:r>
            <a:r>
              <a:rPr lang="ko-KR" altLang="en-US" sz="3600" b="1" i="1" spc="-162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세계에의 적용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078" y="1911783"/>
            <a:ext cx="4137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강준서 </a:t>
            </a:r>
            <a:r>
              <a:rPr lang="en-US" altLang="ko-KR" sz="1600" b="1" dirty="0">
                <a:solidFill>
                  <a:schemeClr val="bg1"/>
                </a:solidFill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</a:rPr>
              <a:t>곽동진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| </a:t>
            </a:r>
            <a:r>
              <a:rPr lang="ko-KR" altLang="en-US" sz="1600" b="1" dirty="0">
                <a:solidFill>
                  <a:schemeClr val="bg1"/>
                </a:solidFill>
              </a:rPr>
              <a:t>성기영</a:t>
            </a:r>
            <a:r>
              <a:rPr lang="en-US" altLang="ko-KR" sz="1600" b="1" dirty="0">
                <a:solidFill>
                  <a:schemeClr val="bg1"/>
                </a:solidFill>
              </a:rPr>
              <a:t>| </a:t>
            </a:r>
            <a:r>
              <a:rPr lang="ko-KR" altLang="en-US" sz="1600" b="1" dirty="0">
                <a:solidFill>
                  <a:schemeClr val="bg1"/>
                </a:solidFill>
              </a:rPr>
              <a:t>윤민섭</a:t>
            </a:r>
          </a:p>
        </p:txBody>
      </p:sp>
    </p:spTree>
    <p:extLst>
      <p:ext uri="{BB962C8B-B14F-4D97-AF65-F5344CB8AC3E}">
        <p14:creationId xmlns:p14="http://schemas.microsoft.com/office/powerpoint/2010/main" val="383483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1957908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식단 분류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F86039-1F61-402E-A3EB-3CD9EE729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69" r="58349" b="9585"/>
          <a:stretch/>
        </p:blipFill>
        <p:spPr>
          <a:xfrm>
            <a:off x="330200" y="3566160"/>
            <a:ext cx="9055740" cy="213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E87EA6-B02A-4EB5-80DC-76C6F0608CF6}"/>
              </a:ext>
            </a:extLst>
          </p:cNvPr>
          <p:cNvSpPr txBox="1"/>
          <p:nvPr/>
        </p:nvSpPr>
        <p:spPr>
          <a:xfrm>
            <a:off x="480656" y="1287780"/>
            <a:ext cx="54585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식별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ID: (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)(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고유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세자리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국</a:t>
            </a:r>
            <a:r>
              <a:rPr lang="en-US" altLang="ko-KR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밥</a:t>
            </a:r>
            <a:r>
              <a:rPr lang="en-US" altLang="ko-KR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반찬</a:t>
            </a:r>
            <a:r>
              <a:rPr lang="en-US" altLang="ko-KR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특식</a:t>
            </a:r>
            <a:r>
              <a:rPr lang="en-US" altLang="ko-KR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디저트</a:t>
            </a:r>
            <a:r>
              <a:rPr lang="en-US" altLang="ko-KR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김치 순으로 </a:t>
            </a:r>
            <a:r>
              <a:rPr lang="en-US" altLang="ko-KR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0~5</a:t>
            </a:r>
            <a:endParaRPr lang="ko-KR" altLang="en-US" sz="2400" b="1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7DA77-5F41-4CCA-B7F2-895D675B97B5}"/>
              </a:ext>
            </a:extLst>
          </p:cNvPr>
          <p:cNvSpPr txBox="1"/>
          <p:nvPr/>
        </p:nvSpPr>
        <p:spPr>
          <a:xfrm>
            <a:off x="2105742" y="3166050"/>
            <a:ext cx="5301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영양성분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탄수화물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단백질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지방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</a:t>
            </a:r>
            <a:endParaRPr lang="ko-KR" altLang="en-US" sz="1600" b="1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2BACD-E8A2-4322-97F4-973BFCE083C9}"/>
              </a:ext>
            </a:extLst>
          </p:cNvPr>
          <p:cNvSpPr txBox="1"/>
          <p:nvPr/>
        </p:nvSpPr>
        <p:spPr>
          <a:xfrm>
            <a:off x="7433739" y="3185040"/>
            <a:ext cx="1952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③</a:t>
            </a:r>
            <a:r>
              <a:rPr lang="ko-KR" altLang="en-US" dirty="0"/>
              <a:t> </a:t>
            </a:r>
            <a:r>
              <a:rPr lang="ko-KR" altLang="en-US" sz="2000" b="1" dirty="0"/>
              <a:t>선호도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1793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4B127-0514-4C64-AF56-E927F4FC72FF}"/>
              </a:ext>
            </a:extLst>
          </p:cNvPr>
          <p:cNvSpPr txBox="1"/>
          <p:nvPr/>
        </p:nvSpPr>
        <p:spPr>
          <a:xfrm>
            <a:off x="412753" y="-15202"/>
            <a:ext cx="2381165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식단표 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7B514F-EB80-4756-BDB4-9B44C0496876}"/>
              </a:ext>
            </a:extLst>
          </p:cNvPr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B6CF7-AD5E-4ED5-91E5-3A0FD9CD9E9F}"/>
              </a:ext>
            </a:extLst>
          </p:cNvPr>
          <p:cNvSpPr txBox="1"/>
          <p:nvPr/>
        </p:nvSpPr>
        <p:spPr>
          <a:xfrm>
            <a:off x="436144" y="544136"/>
            <a:ext cx="3478837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Genetic Algorithm; to the real-world Problem Solving</a:t>
            </a:r>
            <a:endParaRPr lang="ko-KR" altLang="en-US" sz="1192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EB2E3-53BE-47DB-B3D5-154BED756523}"/>
              </a:ext>
            </a:extLst>
          </p:cNvPr>
          <p:cNvSpPr txBox="1"/>
          <p:nvPr/>
        </p:nvSpPr>
        <p:spPr>
          <a:xfrm>
            <a:off x="781878" y="1338470"/>
            <a:ext cx="6334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선호도를 고려하지 않은 식단표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다양성을 고려하지 않은 식단표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영양소를 고려하지 않은 식단표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가중치를 모두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로 한 식단표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가중치를 </a:t>
            </a:r>
            <a:r>
              <a:rPr lang="en-US" altLang="ko-KR" sz="2400" b="1" dirty="0"/>
              <a:t>(0.1, 0.6, 0.3)</a:t>
            </a:r>
            <a:r>
              <a:rPr lang="ko-KR" altLang="en-US" sz="2400" b="1" dirty="0"/>
              <a:t>으로 한 식단표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가중치를 </a:t>
            </a:r>
            <a:r>
              <a:rPr lang="en-US" altLang="ko-KR" sz="2400" b="1" dirty="0"/>
              <a:t>(0.7, 0.2, 0.1)</a:t>
            </a:r>
            <a:r>
              <a:rPr lang="ko-KR" altLang="en-US" sz="2400" b="1" dirty="0"/>
              <a:t>로 한 식단표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가중치를 </a:t>
            </a:r>
            <a:r>
              <a:rPr lang="en-US" altLang="ko-KR" sz="2400" b="1" dirty="0"/>
              <a:t>(0.05, 0.15, 0.8)</a:t>
            </a:r>
            <a:r>
              <a:rPr lang="ko-KR" altLang="en-US" sz="2400" b="1" dirty="0"/>
              <a:t>로 한 식단표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가중치를 </a:t>
            </a:r>
            <a:r>
              <a:rPr lang="en-US" altLang="ko-KR" sz="2400" b="1" dirty="0"/>
              <a:t>(0.2, 0.4, 0.4)</a:t>
            </a:r>
            <a:r>
              <a:rPr lang="ko-KR" altLang="en-US" sz="2400" b="1" dirty="0"/>
              <a:t>로한 식단표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7466C-29BD-422E-8870-F07EC74EA56F}"/>
              </a:ext>
            </a:extLst>
          </p:cNvPr>
          <p:cNvSpPr txBox="1"/>
          <p:nvPr/>
        </p:nvSpPr>
        <p:spPr>
          <a:xfrm>
            <a:off x="5870712" y="1338470"/>
            <a:ext cx="371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가중치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영양소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다양성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선호도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96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E65B85-52BD-482A-AD21-8834D6BD3879}"/>
              </a:ext>
            </a:extLst>
          </p:cNvPr>
          <p:cNvSpPr/>
          <p:nvPr/>
        </p:nvSpPr>
        <p:spPr>
          <a:xfrm>
            <a:off x="1161203" y="5271389"/>
            <a:ext cx="6992197" cy="714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토너먼트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균등 교차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변이 메서드 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3A55C4-3EA0-4CB6-B870-7A07E73A1EEC}"/>
              </a:ext>
            </a:extLst>
          </p:cNvPr>
          <p:cNvSpPr/>
          <p:nvPr/>
        </p:nvSpPr>
        <p:spPr>
          <a:xfrm>
            <a:off x="1666875" y="2239751"/>
            <a:ext cx="6249531" cy="714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Entity: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개체 하나하나의 클래스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거푸집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Attribution: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Chromosome</a:t>
            </a:r>
            <a:endParaRPr lang="ko-KR" altLang="en-US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753" y="-15202"/>
            <a:ext cx="4657878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유전 알고리즘 실행 코드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00F458-9EB4-402D-B3B5-593E43D6008B}"/>
              </a:ext>
            </a:extLst>
          </p:cNvPr>
          <p:cNvSpPr/>
          <p:nvPr/>
        </p:nvSpPr>
        <p:spPr>
          <a:xfrm>
            <a:off x="1666875" y="3765380"/>
            <a:ext cx="7382296" cy="714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Environment: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개체군클래스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Attribution:entities,n_of_entities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Method: </a:t>
            </a:r>
            <a:r>
              <a:rPr lang="en-US" altLang="ko-KR" sz="28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optimize</a:t>
            </a:r>
            <a:endParaRPr lang="ko-KR" altLang="en-US" sz="2000" b="1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endParaRPr lang="ko-KR" altLang="en-US" sz="2400" b="1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2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pyGene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; G.A module for General Problem Solving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C3C514B-ED0F-4F06-B59E-AF5F6193F546}"/>
              </a:ext>
            </a:extLst>
          </p:cNvPr>
          <p:cNvSpPr/>
          <p:nvPr/>
        </p:nvSpPr>
        <p:spPr>
          <a:xfrm>
            <a:off x="655532" y="2090908"/>
            <a:ext cx="1011343" cy="1011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6B5DBB-48E4-4E3A-AB87-2C08D4BF7EFF}"/>
              </a:ext>
            </a:extLst>
          </p:cNvPr>
          <p:cNvSpPr/>
          <p:nvPr/>
        </p:nvSpPr>
        <p:spPr>
          <a:xfrm>
            <a:off x="655532" y="3606907"/>
            <a:ext cx="1011343" cy="10113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51C97B-0E83-482B-A0CA-57829FD2A6E3}"/>
              </a:ext>
            </a:extLst>
          </p:cNvPr>
          <p:cNvSpPr/>
          <p:nvPr/>
        </p:nvSpPr>
        <p:spPr>
          <a:xfrm>
            <a:off x="655532" y="5122906"/>
            <a:ext cx="1011343" cy="10113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3F29E4-DCD9-49A0-8E4F-CE54FFAA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49" y="1767870"/>
            <a:ext cx="7019183" cy="181307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A5635DC-C6B0-43BE-A608-C3C87A0F1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2" y="2221511"/>
            <a:ext cx="4281756" cy="340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2FE3D1-9F94-4632-AD5C-43897945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93" y="2177505"/>
            <a:ext cx="5472991" cy="340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0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2381165" cy="1159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작동 테스트</a:t>
            </a:r>
            <a:endParaRPr lang="en-US" altLang="ko-KR" sz="3467" spc="-162" dirty="0">
              <a:solidFill>
                <a:srgbClr val="525252"/>
              </a:solidFill>
            </a:endParaRPr>
          </a:p>
          <a:p>
            <a:endParaRPr lang="ko-KR" altLang="en-US" sz="3467" spc="-162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Test: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등비수열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공비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A7F8E7-2868-406E-917A-2327477A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44"/>
            <a:ext cx="9906000" cy="47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7742C2C-695A-4CDE-9F4A-704A01C5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7230"/>
            <a:ext cx="7249416" cy="44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21DC0A7-52AF-4130-A551-496C1023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5"/>
          <a:stretch/>
        </p:blipFill>
        <p:spPr bwMode="auto">
          <a:xfrm>
            <a:off x="1129599" y="694906"/>
            <a:ext cx="6736462" cy="54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1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2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1957908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실험 코드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불러오기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3812AA-A98A-4CD2-8279-7C7E466C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006" y="1957775"/>
            <a:ext cx="4813844" cy="45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264612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실험 코드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오차함수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465E56-B507-432E-90C9-B229E45ABBD3}"/>
                  </a:ext>
                </a:extLst>
              </p:cNvPr>
              <p:cNvSpPr txBox="1"/>
              <p:nvPr/>
            </p:nvSpPr>
            <p:spPr>
              <a:xfrm>
                <a:off x="-840369" y="2785612"/>
                <a:ext cx="118921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𝑋𝑛𝑒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favor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465E56-B507-432E-90C9-B229E45A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0369" y="2785612"/>
                <a:ext cx="1189216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1008D38-5F91-4E39-BAE1-101252E5A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216"/>
          <a:stretch/>
        </p:blipFill>
        <p:spPr>
          <a:xfrm>
            <a:off x="1026902" y="519950"/>
            <a:ext cx="7571187" cy="57853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C39514-8461-4E16-BD48-2F60DFE63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0" t="63778" r="20620"/>
          <a:stretch/>
        </p:blipFill>
        <p:spPr>
          <a:xfrm>
            <a:off x="523400" y="734278"/>
            <a:ext cx="9424499" cy="50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1957908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실험 코드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임의 해 집단 생성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34599EE-D94B-4FF2-92F8-AA6E975C0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3" y="2704157"/>
            <a:ext cx="9345396" cy="23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8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1957908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실험 코드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533E27-0943-4D82-858F-CF876F15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184" y="1957775"/>
            <a:ext cx="6652310" cy="478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1111394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실험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최적화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3E64C24-F6B8-4F69-A9A5-4FEC868F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642120"/>
            <a:ext cx="9105900" cy="321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D826B34-13F6-4451-A816-4921050B7141}"/>
              </a:ext>
            </a:extLst>
          </p:cNvPr>
          <p:cNvSpPr/>
          <p:nvPr/>
        </p:nvSpPr>
        <p:spPr>
          <a:xfrm>
            <a:off x="4829175" y="5938588"/>
            <a:ext cx="123825" cy="1453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CC28B2D-1B4F-4BFF-90A5-5D5738510075}"/>
              </a:ext>
            </a:extLst>
          </p:cNvPr>
          <p:cNvSpPr/>
          <p:nvPr/>
        </p:nvSpPr>
        <p:spPr>
          <a:xfrm>
            <a:off x="4829175" y="6241173"/>
            <a:ext cx="123825" cy="1453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3EE81E-2D0C-40AD-A2C7-8649E9838EED}"/>
              </a:ext>
            </a:extLst>
          </p:cNvPr>
          <p:cNvSpPr/>
          <p:nvPr/>
        </p:nvSpPr>
        <p:spPr>
          <a:xfrm>
            <a:off x="4829175" y="6529512"/>
            <a:ext cx="123825" cy="1453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5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1031180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출력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1139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gaJjambab.py: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문제에 적용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240B-1AA7-4544-A50B-DD33E41ACD9A}"/>
              </a:ext>
            </a:extLst>
          </p:cNvPr>
          <p:cNvSpPr txBox="1"/>
          <p:nvPr/>
        </p:nvSpPr>
        <p:spPr>
          <a:xfrm>
            <a:off x="412753" y="1957775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F8ABA0-FBC0-46E6-B3B5-803FEB76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30" y="198223"/>
            <a:ext cx="6884754" cy="6461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00629-74E0-4C82-B4AC-FA07592E5D3D}"/>
              </a:ext>
            </a:extLst>
          </p:cNvPr>
          <p:cNvSpPr txBox="1"/>
          <p:nvPr/>
        </p:nvSpPr>
        <p:spPr>
          <a:xfrm>
            <a:off x="7710984" y="5931208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(0.05, 0.15, 0.8)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27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2CC93A-61F8-44DA-9BFF-047F62C593CC}"/>
              </a:ext>
            </a:extLst>
          </p:cNvPr>
          <p:cNvSpPr txBox="1"/>
          <p:nvPr/>
        </p:nvSpPr>
        <p:spPr>
          <a:xfrm>
            <a:off x="412753" y="-15202"/>
            <a:ext cx="1031180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2032E1-65E6-40B0-AB43-255521D75483}"/>
              </a:ext>
            </a:extLst>
          </p:cNvPr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B1FA7-7F4E-44C1-B97B-381E0AF7D148}"/>
              </a:ext>
            </a:extLst>
          </p:cNvPr>
          <p:cNvSpPr txBox="1"/>
          <p:nvPr/>
        </p:nvSpPr>
        <p:spPr>
          <a:xfrm>
            <a:off x="436144" y="544136"/>
            <a:ext cx="3478837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Genetic Algorithm; to the real-world Problem Solving</a:t>
            </a:r>
            <a:endParaRPr lang="ko-KR" altLang="en-US" sz="1192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D3E69-A767-40EF-B0C6-195741155729}"/>
              </a:ext>
            </a:extLst>
          </p:cNvPr>
          <p:cNvSpPr txBox="1"/>
          <p:nvPr/>
        </p:nvSpPr>
        <p:spPr>
          <a:xfrm>
            <a:off x="436144" y="1152939"/>
            <a:ext cx="804524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b="1" dirty="0"/>
              <a:t>팀원 소개</a:t>
            </a:r>
            <a:endParaRPr lang="en-US" altLang="ko-KR" sz="40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4000" b="1" dirty="0"/>
              <a:t>유전 알고리즘</a:t>
            </a:r>
            <a:endParaRPr lang="en-US" altLang="ko-KR" sz="40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4000" b="1" dirty="0"/>
              <a:t>실험 과정</a:t>
            </a:r>
            <a:endParaRPr lang="en-US" altLang="ko-KR" sz="40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4000" b="1" dirty="0"/>
              <a:t>테스트</a:t>
            </a:r>
            <a:r>
              <a:rPr lang="en-US" altLang="ko-KR" sz="4000" b="1" dirty="0"/>
              <a:t>&amp; </a:t>
            </a:r>
            <a:r>
              <a:rPr lang="ko-KR" altLang="en-US" sz="4000" b="1" dirty="0"/>
              <a:t>설문조사</a:t>
            </a:r>
            <a:endParaRPr lang="en-US" altLang="ko-KR" sz="4000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sz="4000" b="1" dirty="0"/>
              <a:t>향후 이용 및 발전 가능성</a:t>
            </a:r>
            <a:endParaRPr lang="en-US" altLang="ko-KR" sz="4000" b="1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79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2381165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튜링 테스트</a:t>
            </a:r>
          </a:p>
        </p:txBody>
      </p:sp>
      <p:sp>
        <p:nvSpPr>
          <p:cNvPr id="2" name="타원 1"/>
          <p:cNvSpPr/>
          <p:nvPr/>
        </p:nvSpPr>
        <p:spPr>
          <a:xfrm>
            <a:off x="515938" y="2871787"/>
            <a:ext cx="1985328" cy="1985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 인식하기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36281" y="2871787"/>
            <a:ext cx="1985328" cy="1985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정의하기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25667" y="2871787"/>
            <a:ext cx="1985328" cy="1985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해결하기</a:t>
            </a:r>
          </a:p>
        </p:txBody>
      </p:sp>
      <p:sp>
        <p:nvSpPr>
          <p:cNvPr id="8" name="타원 7"/>
          <p:cNvSpPr/>
          <p:nvPr/>
        </p:nvSpPr>
        <p:spPr>
          <a:xfrm>
            <a:off x="7415054" y="2871787"/>
            <a:ext cx="1985328" cy="19853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평가하기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pic>
        <p:nvPicPr>
          <p:cNvPr id="22" name="Picture 2" descr="Turing test - Wikipedia">
            <a:extLst>
              <a:ext uri="{FF2B5EF4-FFF2-40B4-BE49-F238E27FC236}">
                <a16:creationId xmlns:a16="http://schemas.microsoft.com/office/drawing/2014/main" id="{B35A6820-C474-47D2-B632-EDEEFF44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92" y="2277693"/>
            <a:ext cx="4162092" cy="31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스마트폰에서 설문조사 만들 수 있다.::백.전.백.승.">
            <a:extLst>
              <a:ext uri="{FF2B5EF4-FFF2-40B4-BE49-F238E27FC236}">
                <a16:creationId xmlns:a16="http://schemas.microsoft.com/office/drawing/2014/main" id="{D339719B-C2A8-4F06-852F-2A106FF4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3" y="2398511"/>
            <a:ext cx="5307489" cy="293188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941F2-EE83-4AB2-86F3-581BA88B785B}"/>
              </a:ext>
            </a:extLst>
          </p:cNvPr>
          <p:cNvSpPr txBox="1"/>
          <p:nvPr/>
        </p:nvSpPr>
        <p:spPr>
          <a:xfrm>
            <a:off x="-4325932" y="-2324323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</p:spTree>
    <p:extLst>
      <p:ext uri="{BB962C8B-B14F-4D97-AF65-F5344CB8AC3E}">
        <p14:creationId xmlns:p14="http://schemas.microsoft.com/office/powerpoint/2010/main" val="425419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1877694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설문조사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941F2-EE83-4AB2-86F3-581BA88B785B}"/>
              </a:ext>
            </a:extLst>
          </p:cNvPr>
          <p:cNvSpPr txBox="1"/>
          <p:nvPr/>
        </p:nvSpPr>
        <p:spPr>
          <a:xfrm>
            <a:off x="-4325932" y="-2324323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63E4EC-8363-4FC7-9CBD-60B42990CB41}"/>
              </a:ext>
            </a:extLst>
          </p:cNvPr>
          <p:cNvSpPr txBox="1"/>
          <p:nvPr/>
        </p:nvSpPr>
        <p:spPr>
          <a:xfrm>
            <a:off x="655093" y="1201003"/>
            <a:ext cx="592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보기</a:t>
            </a:r>
            <a:r>
              <a:rPr lang="en-US" altLang="ko-KR" sz="2400" b="1" dirty="0"/>
              <a:t>1: </a:t>
            </a:r>
            <a:r>
              <a:rPr lang="ko-KR" altLang="en-US" sz="2400" b="1" dirty="0"/>
              <a:t>컴퓨터</a:t>
            </a:r>
            <a:endParaRPr lang="en-US" altLang="ko-KR" sz="2400" b="1" dirty="0"/>
          </a:p>
          <a:p>
            <a:r>
              <a:rPr lang="ko-KR" altLang="en-US" sz="2400" b="1" dirty="0"/>
              <a:t>보기</a:t>
            </a:r>
            <a:r>
              <a:rPr lang="en-US" altLang="ko-KR" sz="2400" b="1" dirty="0"/>
              <a:t>2: </a:t>
            </a:r>
            <a:r>
              <a:rPr lang="ko-KR" altLang="en-US" sz="2400" b="1" dirty="0"/>
              <a:t>실제 식단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39720-1BB1-464C-B77C-22FDA0AA0CB8}"/>
              </a:ext>
            </a:extLst>
          </p:cNvPr>
          <p:cNvSpPr txBox="1"/>
          <p:nvPr/>
        </p:nvSpPr>
        <p:spPr>
          <a:xfrm>
            <a:off x="412753" y="2374710"/>
            <a:ext cx="7625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어떤 식단을 선호하는가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어떤 식단이 컴퓨터가 만들었다고 생각하는가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en-US" altLang="ko-KR" sz="2400" b="1" dirty="0"/>
              <a:t>(2)</a:t>
            </a:r>
            <a:r>
              <a:rPr lang="ko-KR" altLang="en-US" sz="2400" b="1" dirty="0"/>
              <a:t>에서 선택한 식단을 먹을 의향이 있는가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5B95AA-5426-4397-84D3-9D4360AD8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4" b="26667"/>
          <a:stretch/>
        </p:blipFill>
        <p:spPr>
          <a:xfrm>
            <a:off x="655093" y="817230"/>
            <a:ext cx="3848922" cy="49565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E1A023-DA6E-46FD-BBFC-BF5C780EF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5" b="33186"/>
          <a:stretch/>
        </p:blipFill>
        <p:spPr>
          <a:xfrm>
            <a:off x="3387603" y="610675"/>
            <a:ext cx="4028767" cy="52390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E8325D-01B0-4D59-92F2-DB2197A26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3" b="33007"/>
          <a:stretch/>
        </p:blipFill>
        <p:spPr>
          <a:xfrm>
            <a:off x="5921138" y="817229"/>
            <a:ext cx="3639919" cy="49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307893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향후 이용 가능성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941F2-EE83-4AB2-86F3-581BA88B785B}"/>
              </a:ext>
            </a:extLst>
          </p:cNvPr>
          <p:cNvSpPr txBox="1"/>
          <p:nvPr/>
        </p:nvSpPr>
        <p:spPr>
          <a:xfrm>
            <a:off x="-4325932" y="-2324323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  <p:pic>
        <p:nvPicPr>
          <p:cNvPr id="16386" name="Picture 2" descr="등교개학 초중고 학교 시간표 양식 - 2020 | 학교 시간표, 시간표, 전단지 템플릿">
            <a:extLst>
              <a:ext uri="{FF2B5EF4-FFF2-40B4-BE49-F238E27FC236}">
                <a16:creationId xmlns:a16="http://schemas.microsoft.com/office/drawing/2014/main" id="{46E80DF7-EC10-4719-84B9-F971B41AB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3" y="1252537"/>
            <a:ext cx="3749814" cy="530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EBSi 문제은행으로 나에게 맞는 맞춤형 문제 풀기 : 네이버 블로그">
            <a:extLst>
              <a:ext uri="{FF2B5EF4-FFF2-40B4-BE49-F238E27FC236}">
                <a16:creationId xmlns:a16="http://schemas.microsoft.com/office/drawing/2014/main" id="{90BB3FCC-3C0E-4BC8-8D0D-B2CAF55F0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18" y="2227917"/>
            <a:ext cx="4876800" cy="432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B8E554-58AF-45B1-8E2D-859F9ECDE109}"/>
              </a:ext>
            </a:extLst>
          </p:cNvPr>
          <p:cNvSpPr/>
          <p:nvPr/>
        </p:nvSpPr>
        <p:spPr>
          <a:xfrm>
            <a:off x="5311447" y="1020108"/>
            <a:ext cx="19559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A/B/C</a:t>
            </a:r>
          </a:p>
        </p:txBody>
      </p:sp>
    </p:spTree>
    <p:extLst>
      <p:ext uri="{BB962C8B-B14F-4D97-AF65-F5344CB8AC3E}">
        <p14:creationId xmlns:p14="http://schemas.microsoft.com/office/powerpoint/2010/main" val="408673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307893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탐구 발전 가능성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941F2-EE83-4AB2-86F3-581BA88B785B}"/>
              </a:ext>
            </a:extLst>
          </p:cNvPr>
          <p:cNvSpPr txBox="1"/>
          <p:nvPr/>
        </p:nvSpPr>
        <p:spPr>
          <a:xfrm>
            <a:off x="-4325932" y="-2324323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5D32E-9107-42B8-AAE8-276A35B211F6}"/>
              </a:ext>
            </a:extLst>
          </p:cNvPr>
          <p:cNvSpPr txBox="1"/>
          <p:nvPr/>
        </p:nvSpPr>
        <p:spPr>
          <a:xfrm>
            <a:off x="0" y="1593660"/>
            <a:ext cx="9996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연산자들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품질 비례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룰렛휠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선택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비균등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변이 등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..)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				</a:t>
            </a:r>
            <a:r>
              <a:rPr lang="en-US" altLang="ko-KR" sz="24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HP Tuning</a:t>
            </a:r>
          </a:p>
          <a:p>
            <a:pPr marL="342900" indent="-342900">
              <a:buAutoNum type="arabicParenR"/>
            </a:pPr>
            <a:endParaRPr lang="en-US" altLang="ko-KR" sz="2400" b="1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정보 고려하여 현실성 있는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급식표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arenR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간 조합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정량평가 불가능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인공신경망 이용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458" name="Picture 2" descr="사실 놀랍다 짤은 - OP.GG Talk">
            <a:extLst>
              <a:ext uri="{FF2B5EF4-FFF2-40B4-BE49-F238E27FC236}">
                <a16:creationId xmlns:a16="http://schemas.microsoft.com/office/drawing/2014/main" id="{C204E6A6-6FCF-4A32-B2E3-175A3D12C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611" y="5156209"/>
            <a:ext cx="1385888" cy="135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그 즐겁다 바리에이션 모음. | 유머 게시판 | 루리웹 모바일 | 유머, 웃긴, 웃긴 밈">
            <a:extLst>
              <a:ext uri="{FF2B5EF4-FFF2-40B4-BE49-F238E27FC236}">
                <a16:creationId xmlns:a16="http://schemas.microsoft.com/office/drawing/2014/main" id="{6E099726-A5EC-412E-8E4E-41092EF2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005" y="5161545"/>
            <a:ext cx="841639" cy="135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요한 on Twitter: &quot;시나리오 복종미학! 이런 분들에게 추천합니다. { 마참내! ) 1. 최장 기록 세션을 갱신해보고 싶다 2.  앤캐 혹은 관계캐 기타 등등과 죽어라 사이버 몸정을 나누고 싶다 3. 나는 내 정력의">
            <a:extLst>
              <a:ext uri="{FF2B5EF4-FFF2-40B4-BE49-F238E27FC236}">
                <a16:creationId xmlns:a16="http://schemas.microsoft.com/office/drawing/2014/main" id="{85F26E9C-B30A-4F18-9FAF-29D32A8C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150" y="5211650"/>
            <a:ext cx="1342436" cy="13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43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DC1996-2C55-4DF6-83CE-5A8C27B48D96}"/>
              </a:ext>
            </a:extLst>
          </p:cNvPr>
          <p:cNvSpPr txBox="1"/>
          <p:nvPr/>
        </p:nvSpPr>
        <p:spPr>
          <a:xfrm>
            <a:off x="2444140" y="2838450"/>
            <a:ext cx="452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1686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1877694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팀원소개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3478837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Genetic Algorithm; to the real-world Problem Solving</a:t>
            </a:r>
            <a:endParaRPr lang="ko-KR" altLang="en-US" sz="1192" dirty="0"/>
          </a:p>
        </p:txBody>
      </p:sp>
      <p:pic>
        <p:nvPicPr>
          <p:cNvPr id="8194" name="Picture 2" descr="Intj">
            <a:extLst>
              <a:ext uri="{FF2B5EF4-FFF2-40B4-BE49-F238E27FC236}">
                <a16:creationId xmlns:a16="http://schemas.microsoft.com/office/drawing/2014/main" id="{31D1D621-B55C-4B9B-A69D-B97225EC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84" y="2228676"/>
            <a:ext cx="2438194" cy="23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troduction | Commander (ENTJ) Personality | 16Personalities">
            <a:extLst>
              <a:ext uri="{FF2B5EF4-FFF2-40B4-BE49-F238E27FC236}">
                <a16:creationId xmlns:a16="http://schemas.microsoft.com/office/drawing/2014/main" id="{CF553E3D-A57F-4107-8243-F177343F8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478605"/>
            <a:ext cx="2090737" cy="209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CEBAC-F5CC-4CE9-AC34-F74330C226DA}"/>
              </a:ext>
            </a:extLst>
          </p:cNvPr>
          <p:cNvSpPr txBox="1"/>
          <p:nvPr/>
        </p:nvSpPr>
        <p:spPr>
          <a:xfrm>
            <a:off x="250325" y="4655067"/>
            <a:ext cx="161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ENTJ</a:t>
            </a:r>
            <a:r>
              <a:rPr lang="ko-KR" altLang="en-US" sz="2000" b="1" dirty="0">
                <a:latin typeface="+mn-ea"/>
              </a:rPr>
              <a:t> 강준서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3840F-2694-4B8E-91D8-F244E1C91FDA}"/>
              </a:ext>
            </a:extLst>
          </p:cNvPr>
          <p:cNvSpPr txBox="1"/>
          <p:nvPr/>
        </p:nvSpPr>
        <p:spPr>
          <a:xfrm>
            <a:off x="2748988" y="4655067"/>
            <a:ext cx="1571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INTJ </a:t>
            </a:r>
            <a:r>
              <a:rPr lang="ko-KR" altLang="en-US" sz="2000" b="1" dirty="0" err="1">
                <a:latin typeface="+mn-ea"/>
              </a:rPr>
              <a:t>곽동진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E50BF9-D22B-463E-8B8D-B6FB4D7E7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75" y="2478605"/>
            <a:ext cx="1924586" cy="2090737"/>
          </a:xfrm>
          <a:prstGeom prst="rect">
            <a:avLst/>
          </a:prstGeom>
        </p:spPr>
      </p:pic>
      <p:pic>
        <p:nvPicPr>
          <p:cNvPr id="8198" name="Picture 6" descr="Introduction | Campaigner (ENFP) Personality | 16Personalities">
            <a:extLst>
              <a:ext uri="{FF2B5EF4-FFF2-40B4-BE49-F238E27FC236}">
                <a16:creationId xmlns:a16="http://schemas.microsoft.com/office/drawing/2014/main" id="{C1B9BDF4-11D4-4D4D-8C8C-FA80D3F87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57" y="2333625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3DAEF5-7576-47C4-AF04-EAD6A5C51B4A}"/>
              </a:ext>
            </a:extLst>
          </p:cNvPr>
          <p:cNvSpPr txBox="1"/>
          <p:nvPr/>
        </p:nvSpPr>
        <p:spPr>
          <a:xfrm>
            <a:off x="5324260" y="4588392"/>
            <a:ext cx="1508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ISFJ </a:t>
            </a:r>
            <a:r>
              <a:rPr lang="ko-KR" altLang="en-US" sz="2000" b="1" dirty="0">
                <a:latin typeface="+mn-ea"/>
              </a:rPr>
              <a:t>윤민섭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FDAB69-3C9E-4FD0-B610-6A0268C423F5}"/>
              </a:ext>
            </a:extLst>
          </p:cNvPr>
          <p:cNvSpPr txBox="1"/>
          <p:nvPr/>
        </p:nvSpPr>
        <p:spPr>
          <a:xfrm>
            <a:off x="7809747" y="4569342"/>
            <a:ext cx="1678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ENFP </a:t>
            </a:r>
            <a:r>
              <a:rPr lang="ko-KR" altLang="en-US" sz="2000" b="1" dirty="0">
                <a:latin typeface="+mn-ea"/>
              </a:rPr>
              <a:t>성기영</a:t>
            </a:r>
          </a:p>
        </p:txBody>
      </p:sp>
    </p:spTree>
    <p:extLst>
      <p:ext uri="{BB962C8B-B14F-4D97-AF65-F5344CB8AC3E}">
        <p14:creationId xmlns:p14="http://schemas.microsoft.com/office/powerpoint/2010/main" val="219213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280442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유전 알고리즘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3" name="TextBox 2"/>
          <p:cNvSpPr txBox="1"/>
          <p:nvPr/>
        </p:nvSpPr>
        <p:spPr>
          <a:xfrm>
            <a:off x="436144" y="544136"/>
            <a:ext cx="3478837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2" dirty="0"/>
              <a:t>Genetic Algorithm; to the real-world Problem Solving</a:t>
            </a:r>
            <a:endParaRPr lang="ko-KR" altLang="en-US" sz="1192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8A2AA-CED3-4255-8493-818E89F0F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19" y="1724395"/>
            <a:ext cx="3064171" cy="39721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00E4E5-C6DA-4A2C-9097-15C73A334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10" y="1445793"/>
            <a:ext cx="4467443" cy="443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54B1D1-257A-4C7A-A8CF-3C4FE820B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34" y="2259415"/>
            <a:ext cx="6070794" cy="2807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C3F8B6-B79D-4218-9553-16FD074F5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10" y="817230"/>
            <a:ext cx="4184414" cy="533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2" y="-15202"/>
            <a:ext cx="4305021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유전 알고리즘</a:t>
            </a:r>
          </a:p>
        </p:txBody>
      </p:sp>
      <p:sp>
        <p:nvSpPr>
          <p:cNvPr id="2" name="타원 1"/>
          <p:cNvSpPr/>
          <p:nvPr/>
        </p:nvSpPr>
        <p:spPr>
          <a:xfrm>
            <a:off x="412753" y="2746085"/>
            <a:ext cx="2147674" cy="211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유전적 다양성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돌연변이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782957" y="2782957"/>
            <a:ext cx="2170043" cy="20741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생존 경쟁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적자 생존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25667" y="2782957"/>
            <a:ext cx="1985328" cy="20741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자연 선택</a:t>
            </a:r>
          </a:p>
        </p:txBody>
      </p:sp>
      <p:sp>
        <p:nvSpPr>
          <p:cNvPr id="8" name="타원 7"/>
          <p:cNvSpPr/>
          <p:nvPr/>
        </p:nvSpPr>
        <p:spPr>
          <a:xfrm>
            <a:off x="7415054" y="2849217"/>
            <a:ext cx="2033746" cy="20078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</p:spTree>
    <p:extLst>
      <p:ext uri="{BB962C8B-B14F-4D97-AF65-F5344CB8AC3E}">
        <p14:creationId xmlns:p14="http://schemas.microsoft.com/office/powerpoint/2010/main" val="351542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2804422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유전 알고리즘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DEF37-F293-40B8-BF2D-011F3C34909F}"/>
              </a:ext>
            </a:extLst>
          </p:cNvPr>
          <p:cNvSpPr txBox="1"/>
          <p:nvPr/>
        </p:nvSpPr>
        <p:spPr>
          <a:xfrm>
            <a:off x="2307083" y="1711354"/>
            <a:ext cx="5291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유전 알고리즘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해집단의 진화</a:t>
            </a:r>
          </a:p>
        </p:txBody>
      </p:sp>
      <p:pic>
        <p:nvPicPr>
          <p:cNvPr id="2050" name="Picture 2" descr="Pgr21 - [일반] 인공지능 이야기 4 - 유전자 알고리즘(1)">
            <a:extLst>
              <a:ext uri="{FF2B5EF4-FFF2-40B4-BE49-F238E27FC236}">
                <a16:creationId xmlns:a16="http://schemas.microsoft.com/office/drawing/2014/main" id="{35FC0B53-6035-4DBB-BAEE-8D2D3823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38" y="3307637"/>
            <a:ext cx="16954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2D661-F34D-4B65-9091-B1B449848E2F}"/>
              </a:ext>
            </a:extLst>
          </p:cNvPr>
          <p:cNvSpPr txBox="1"/>
          <p:nvPr/>
        </p:nvSpPr>
        <p:spPr>
          <a:xfrm>
            <a:off x="1085238" y="6012737"/>
            <a:ext cx="196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John Holland</a:t>
            </a:r>
            <a:endParaRPr lang="ko-KR" altLang="en-US" sz="1400" i="1" dirty="0"/>
          </a:p>
        </p:txBody>
      </p:sp>
      <p:pic>
        <p:nvPicPr>
          <p:cNvPr id="2052" name="Picture 4" descr="휴리스틱 heuristic : 네이버 블로그">
            <a:extLst>
              <a:ext uri="{FF2B5EF4-FFF2-40B4-BE49-F238E27FC236}">
                <a16:creationId xmlns:a16="http://schemas.microsoft.com/office/drawing/2014/main" id="{3ABE2FFC-1722-499A-8B4E-43E4DA95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08" y="3397285"/>
            <a:ext cx="6014936" cy="252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89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731150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유전 알고리즘 과정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933829313"/>
              </p:ext>
            </p:extLst>
          </p:nvPr>
        </p:nvGraphicFramePr>
        <p:xfrm>
          <a:off x="-370747" y="1253458"/>
          <a:ext cx="10135532" cy="5298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8E2DF7-10C3-4270-84E1-7EACD91A29AE}"/>
              </a:ext>
            </a:extLst>
          </p:cNvPr>
          <p:cNvSpPr txBox="1"/>
          <p:nvPr/>
        </p:nvSpPr>
        <p:spPr>
          <a:xfrm>
            <a:off x="4360643" y="2163664"/>
            <a:ext cx="2885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임의의 초기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55872-E727-4D89-A27F-F09E0C558F44}"/>
              </a:ext>
            </a:extLst>
          </p:cNvPr>
          <p:cNvSpPr txBox="1"/>
          <p:nvPr/>
        </p:nvSpPr>
        <p:spPr>
          <a:xfrm>
            <a:off x="4246693" y="3412424"/>
            <a:ext cx="288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오차함수의 품질을 토대로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E8973-D47D-40FE-A76D-F6288D8D8643}"/>
              </a:ext>
            </a:extLst>
          </p:cNvPr>
          <p:cNvSpPr txBox="1"/>
          <p:nvPr/>
        </p:nvSpPr>
        <p:spPr>
          <a:xfrm>
            <a:off x="3080623" y="4368796"/>
            <a:ext cx="288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개체의 속성을 섞어서</a:t>
            </a:r>
            <a:endParaRPr lang="en-US" altLang="ko-KR" sz="2000" b="1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2000" b="1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세대를 만든다</a:t>
            </a:r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FA96EA91-08D1-426C-A29F-D65DBD0FFDB3}"/>
              </a:ext>
            </a:extLst>
          </p:cNvPr>
          <p:cNvSpPr/>
          <p:nvPr/>
        </p:nvSpPr>
        <p:spPr>
          <a:xfrm flipV="1">
            <a:off x="8472180" y="1937855"/>
            <a:ext cx="1073791" cy="3196205"/>
          </a:xfrm>
          <a:prstGeom prst="curved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왼쪽으로 구부러짐 11">
            <a:extLst>
              <a:ext uri="{FF2B5EF4-FFF2-40B4-BE49-F238E27FC236}">
                <a16:creationId xmlns:a16="http://schemas.microsoft.com/office/drawing/2014/main" id="{09356D2A-3B94-4CF4-9745-5220273FBAE1}"/>
              </a:ext>
            </a:extLst>
          </p:cNvPr>
          <p:cNvSpPr/>
          <p:nvPr/>
        </p:nvSpPr>
        <p:spPr>
          <a:xfrm flipH="1" flipV="1">
            <a:off x="523962" y="1937856"/>
            <a:ext cx="1073791" cy="3196205"/>
          </a:xfrm>
          <a:prstGeom prst="curvedLef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7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731150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유전 알고리즘 과정</a:t>
            </a:r>
          </a:p>
        </p:txBody>
      </p:sp>
      <p:sp>
        <p:nvSpPr>
          <p:cNvPr id="2" name="타원 1"/>
          <p:cNvSpPr/>
          <p:nvPr/>
        </p:nvSpPr>
        <p:spPr>
          <a:xfrm>
            <a:off x="412753" y="2871787"/>
            <a:ext cx="2145736" cy="21096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인식하기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36280" y="2871787"/>
            <a:ext cx="2145735" cy="1985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정의하기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25666" y="2871787"/>
            <a:ext cx="2145735" cy="1985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해결하기</a:t>
            </a:r>
          </a:p>
        </p:txBody>
      </p:sp>
      <p:sp>
        <p:nvSpPr>
          <p:cNvPr id="8" name="타원 7"/>
          <p:cNvSpPr/>
          <p:nvPr/>
        </p:nvSpPr>
        <p:spPr>
          <a:xfrm>
            <a:off x="7415053" y="2871787"/>
            <a:ext cx="2145735" cy="19853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pic>
        <p:nvPicPr>
          <p:cNvPr id="3074" name="Picture 2" descr="정홍원 국무총리, 연말 맞이 국군장병 위문 - 업코리아">
            <a:extLst>
              <a:ext uri="{FF2B5EF4-FFF2-40B4-BE49-F238E27FC236}">
                <a16:creationId xmlns:a16="http://schemas.microsoft.com/office/drawing/2014/main" id="{823B38DA-FA6A-4248-BB7B-6F4D7333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7" y="1339697"/>
            <a:ext cx="5831801" cy="396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A74E43-EBF8-4EF0-9384-FFE993A7EEDF}"/>
                  </a:ext>
                </a:extLst>
              </p:cNvPr>
              <p:cNvSpPr txBox="1"/>
              <p:nvPr/>
            </p:nvSpPr>
            <p:spPr>
              <a:xfrm>
                <a:off x="-953574" y="2066058"/>
                <a:ext cx="1189216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𝑋𝑛𝑒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favor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A74E43-EBF8-4EF0-9384-FFE993A7E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3574" y="2066058"/>
                <a:ext cx="1189216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EC0119D0-A8E5-416F-AB4B-0674CBA2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06" y="842914"/>
            <a:ext cx="4132022" cy="390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A55B26-B3DF-46FA-A515-D12FAD6926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17" t="42964" r="38250" b="22962"/>
          <a:stretch/>
        </p:blipFill>
        <p:spPr>
          <a:xfrm>
            <a:off x="454352" y="923961"/>
            <a:ext cx="3465539" cy="25712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B63E53-8888-49F4-B8AC-E6EDD36712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17" t="44000" r="39250" b="40000"/>
          <a:stretch/>
        </p:blipFill>
        <p:spPr>
          <a:xfrm>
            <a:off x="237332" y="3841951"/>
            <a:ext cx="4891349" cy="184708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886004-B962-425C-8AF1-D561B780EACE}"/>
              </a:ext>
            </a:extLst>
          </p:cNvPr>
          <p:cNvGrpSpPr/>
          <p:nvPr/>
        </p:nvGrpSpPr>
        <p:grpSpPr>
          <a:xfrm>
            <a:off x="5214873" y="4918560"/>
            <a:ext cx="4519458" cy="1852641"/>
            <a:chOff x="6942805" y="-1682427"/>
            <a:chExt cx="3779520" cy="123201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DA4BE03-066C-4F47-8561-BC920C426338}"/>
                </a:ext>
              </a:extLst>
            </p:cNvPr>
            <p:cNvSpPr/>
            <p:nvPr/>
          </p:nvSpPr>
          <p:spPr>
            <a:xfrm>
              <a:off x="6942805" y="-1682427"/>
              <a:ext cx="3779520" cy="1232010"/>
            </a:xfrm>
            <a:prstGeom prst="rect">
              <a:avLst/>
            </a:prstGeom>
            <a:solidFill>
              <a:srgbClr val="DDFFDD"/>
            </a:solidFill>
            <a:ln>
              <a:solidFill>
                <a:srgbClr val="DDFF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E101EE5D-15D4-414E-AA7E-95409B9D5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788" y="-1454565"/>
              <a:ext cx="3683553" cy="776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F1941F2-EE83-4AB2-86F3-581BA88B785B}"/>
              </a:ext>
            </a:extLst>
          </p:cNvPr>
          <p:cNvSpPr txBox="1"/>
          <p:nvPr/>
        </p:nvSpPr>
        <p:spPr>
          <a:xfrm>
            <a:off x="-4325932" y="-2324323"/>
            <a:ext cx="184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애니</a:t>
            </a:r>
          </a:p>
        </p:txBody>
      </p:sp>
    </p:spTree>
    <p:extLst>
      <p:ext uri="{BB962C8B-B14F-4D97-AF65-F5344CB8AC3E}">
        <p14:creationId xmlns:p14="http://schemas.microsoft.com/office/powerpoint/2010/main" val="306446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2753" y="-15202"/>
            <a:ext cx="3650936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67" spc="-162" dirty="0">
                <a:solidFill>
                  <a:srgbClr val="525252"/>
                </a:solidFill>
              </a:rPr>
              <a:t>데이터베이스 구축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332" y="-16331"/>
            <a:ext cx="92868" cy="8335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F86039-1F61-402E-A3EB-3CD9EE729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66" r="53834" b="7704"/>
          <a:stretch/>
        </p:blipFill>
        <p:spPr>
          <a:xfrm>
            <a:off x="412753" y="2261739"/>
            <a:ext cx="4516856" cy="4052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54F952-457C-4BB8-800F-121FD719F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82" r="50000" b="8789"/>
          <a:stretch/>
        </p:blipFill>
        <p:spPr>
          <a:xfrm>
            <a:off x="5118463" y="2261738"/>
            <a:ext cx="4516854" cy="4052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CB9CA-AAE9-4E40-BDD2-054499F60B03}"/>
              </a:ext>
            </a:extLst>
          </p:cNvPr>
          <p:cNvSpPr txBox="1"/>
          <p:nvPr/>
        </p:nvSpPr>
        <p:spPr>
          <a:xfrm>
            <a:off x="330200" y="1273430"/>
            <a:ext cx="6220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급식 메뉴 데이터베이스 구축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인력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600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</TotalTime>
  <Words>542</Words>
  <Application>Microsoft Office PowerPoint</Application>
  <PresentationFormat>A4 용지(210x297mm)</PresentationFormat>
  <Paragraphs>143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나눔바른펜</vt:lpstr>
      <vt:lpstr>맑은 고딕</vt:lpstr>
      <vt:lpstr>Arial</vt:lpstr>
      <vt:lpstr>Calibri Light</vt:lpstr>
      <vt:lpstr>나눔고딕</vt:lpstr>
      <vt:lpstr>Cambria Math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Msoft4430</cp:lastModifiedBy>
  <cp:revision>106</cp:revision>
  <dcterms:created xsi:type="dcterms:W3CDTF">2015-01-21T11:35:38Z</dcterms:created>
  <dcterms:modified xsi:type="dcterms:W3CDTF">2020-12-10T00:08:25Z</dcterms:modified>
</cp:coreProperties>
</file>